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73" r:id="rId5"/>
    <p:sldId id="264" r:id="rId6"/>
    <p:sldId id="265" r:id="rId7"/>
    <p:sldId id="269" r:id="rId8"/>
    <p:sldId id="270" r:id="rId9"/>
    <p:sldId id="267" r:id="rId10"/>
    <p:sldId id="271" r:id="rId11"/>
    <p:sldId id="272" r:id="rId12"/>
    <p:sldId id="275" r:id="rId13"/>
    <p:sldId id="260" r:id="rId14"/>
    <p:sldId id="276" r:id="rId1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1D40-401F-6BBC-D8C3-AB760BEB6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27194-83D9-CF4C-CFDE-21A628AC6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4AEC-07A1-8C90-F98C-40977783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20C98-6544-82F6-68C8-2DA90658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B69A3-0391-8C95-4D30-E4554451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C1A0-0666-10D6-23DE-8F2D32E1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D008B-CF3A-1B4C-E83E-FDF11B3C4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FA5AE-0192-6174-91A9-2E2127E0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6FFA-5553-CB1B-1A63-39D511BD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29E6-2CBC-604F-6865-50B65440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218B-EBBE-B61D-F867-BB8249DB8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2D512-6899-C2AF-005F-12818982A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C50B-57C3-79D6-6D58-3B29B088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C3C25-FA3C-0DC3-F1D3-E369355D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54093-57A2-93C3-73A1-DCF8DC8E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3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4AFE-1698-6373-83F5-F005E38D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C2F4A-79D5-35AC-1425-DFC84D41B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BABA-63B3-4DDE-016A-90012B2A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2B2F-4C99-2179-662A-7B6F9FE8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E153-59BB-B2AC-7A4B-4EECCE15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5DBC-2F35-5ACC-B8A6-D7B363CB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2B45C-DE36-F148-8389-030C1255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EF7E-A508-1A3E-1599-49032C16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165F-823C-5C73-0108-5C316FA4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38C9A-A5AA-FC97-D703-B6441D42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D7F5-9D74-E57B-B1BE-FCDEDE9A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473F-84F9-EC15-1816-CD3AD9564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6564-34C0-74B1-9001-5007DF8CF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B81BE-A5A6-2F74-25B3-E5021E78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59859-3CDC-2A46-F93C-73E26E96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F2830-7594-BABF-6F32-A07B1B6F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BF6C-1702-AD81-63C2-F9814F6D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40F0F-C6C0-E3B6-AA1F-CEAA1EE2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DB863-5E6F-378C-BC15-4FD78673C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49402-BE58-EA83-EC1D-F94517BD1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DD49E-C7FF-C2C6-134B-884135759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C2BE6-6641-2065-C901-A759FA12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7D0C8-C272-9DB0-20B2-D126753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09DB5-5287-71AB-C09C-232B402C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D8D0-A450-FF9F-D618-C7E19A18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4A44A-CAD1-84C5-BEC6-084F41BF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C2E91-5B8E-2E1B-3355-F6FF3440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BC49B-00C3-FA46-FA69-4F328077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4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A6F3E-EBF8-7A0B-524A-3653A90A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03463-9F11-BA13-6E52-4AE9CB5A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742B0-B903-1112-F211-B4C5B8FA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3649-F05D-E1DB-5618-780DE8C2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2A0D-EAD5-A258-93A8-17CFD8FFA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EEE04-3BD8-661B-8808-0AF704141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E8A67-022E-09ED-9E0F-58D8DF13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6A52-42D2-2314-9BA2-E5243289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23056-10A9-779E-588B-3605B22F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9BEE-5A5A-E98A-36F0-81EB0431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16357-B99B-13E6-D1D1-8C8ED7388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AD9F9-FC7B-CAEF-0BAF-3F41E2754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B5198-81FE-F7D2-BF9B-0715F4C5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E763D-6273-0965-D39E-8C4FF17B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3C205-3B8B-C56D-B112-D82EC4AC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C268C-D5DA-759C-AE0E-26815D35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6E492-4EFD-2E80-B60E-62024CC2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EEFD1-CA3F-2CA1-1A1F-ED159B4C9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8D45-C0E5-405C-904A-B5A1E19B0F5D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6187-ACD7-101B-0C39-FE94616DD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7F1B1-08FF-038D-8B8A-DE7FF5EF4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C5E6-CD5D-45E8-8EC9-690DF67A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44ADBC-CCC3-02BB-290F-8826A92F4D8B}"/>
              </a:ext>
            </a:extLst>
          </p:cNvPr>
          <p:cNvSpPr/>
          <p:nvPr/>
        </p:nvSpPr>
        <p:spPr>
          <a:xfrm>
            <a:off x="1" y="0"/>
            <a:ext cx="573894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Walbaum Display SemiBold" panose="02070703090703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93327-5B28-69C5-3DE1-D881F8E41E30}"/>
              </a:ext>
            </a:extLst>
          </p:cNvPr>
          <p:cNvSpPr txBox="1"/>
          <p:nvPr/>
        </p:nvSpPr>
        <p:spPr>
          <a:xfrm>
            <a:off x="21997" y="1876670"/>
            <a:ext cx="562002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Westward Bound</a:t>
            </a:r>
          </a:p>
          <a:p>
            <a:pPr algn="ctr"/>
            <a:endParaRPr lang="en-US" sz="1800" dirty="0">
              <a:solidFill>
                <a:schemeClr val="bg2"/>
              </a:solidFill>
              <a:latin typeface="Walbaum Display SemiBold" panose="02070703090703020303" pitchFamily="18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Walbaum Display SemiBold" panose="02070703090703020303" pitchFamily="18" charset="0"/>
            </a:endParaRPr>
          </a:p>
          <a:p>
            <a:pPr algn="ctr"/>
            <a:endParaRPr lang="en-US" sz="1800" dirty="0">
              <a:solidFill>
                <a:schemeClr val="bg2"/>
              </a:solidFill>
              <a:latin typeface="Walbaum Display SemiBold" panose="02070703090703020303" pitchFamily="18" charset="0"/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The European Origins of </a:t>
            </a:r>
          </a:p>
          <a:p>
            <a:pPr algn="ctr"/>
            <a:endParaRPr lang="en-US" sz="2800" dirty="0">
              <a:solidFill>
                <a:schemeClr val="bg2"/>
              </a:solidFill>
              <a:latin typeface="Walbaum Display SemiBold" panose="02070703090703020303" pitchFamily="18" charset="0"/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John and Eva Cheberenchick</a:t>
            </a:r>
          </a:p>
          <a:p>
            <a:pPr algn="ctr"/>
            <a:endParaRPr lang="en-US" sz="2800" dirty="0">
              <a:solidFill>
                <a:schemeClr val="bg2"/>
              </a:solidFill>
              <a:latin typeface="Walbaum Display SemiBold" panose="02070703090703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176A0-3D4A-A2A8-B3DA-3CC14C8D9A49}"/>
              </a:ext>
            </a:extLst>
          </p:cNvPr>
          <p:cNvSpPr txBox="1"/>
          <p:nvPr/>
        </p:nvSpPr>
        <p:spPr>
          <a:xfrm>
            <a:off x="6200776" y="6337625"/>
            <a:ext cx="5738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Walbaum Display SemiBold" panose="02070703090703020303" pitchFamily="18" charset="0"/>
              </a:rPr>
              <a:t>Presented by Matrixa Research Group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Walbaum Display SemiBold" panose="02070703090703020303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36C8F7-9FD1-A7D5-8C37-FD38AE248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7324" y="1406338"/>
            <a:ext cx="6392679" cy="363550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E268238-3473-3CD3-93B9-86A8A75A6DAF}"/>
              </a:ext>
            </a:extLst>
          </p:cNvPr>
          <p:cNvSpPr/>
          <p:nvPr/>
        </p:nvSpPr>
        <p:spPr>
          <a:xfrm>
            <a:off x="7891179" y="3971059"/>
            <a:ext cx="100819" cy="792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349957-F35E-DE64-6CD4-A259B4B504B3}"/>
              </a:ext>
            </a:extLst>
          </p:cNvPr>
          <p:cNvSpPr/>
          <p:nvPr/>
        </p:nvSpPr>
        <p:spPr>
          <a:xfrm>
            <a:off x="11939725" y="3428595"/>
            <a:ext cx="100819" cy="792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9C1A02-1327-80EF-B50A-FC6AA635C6E3}"/>
              </a:ext>
            </a:extLst>
          </p:cNvPr>
          <p:cNvSpPr/>
          <p:nvPr/>
        </p:nvSpPr>
        <p:spPr>
          <a:xfrm>
            <a:off x="10990510" y="3339633"/>
            <a:ext cx="45719" cy="45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F283A3-44C2-51AB-62B8-2BD01EA0170C}"/>
              </a:ext>
            </a:extLst>
          </p:cNvPr>
          <p:cNvCxnSpPr>
            <a:cxnSpLocks/>
          </p:cNvCxnSpPr>
          <p:nvPr/>
        </p:nvCxnSpPr>
        <p:spPr>
          <a:xfrm flipV="1">
            <a:off x="8020573" y="3639947"/>
            <a:ext cx="2094433" cy="38739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04891C-7B02-C1BC-DBEC-AEE8D23CD600}"/>
              </a:ext>
            </a:extLst>
          </p:cNvPr>
          <p:cNvCxnSpPr>
            <a:cxnSpLocks/>
          </p:cNvCxnSpPr>
          <p:nvPr/>
        </p:nvCxnSpPr>
        <p:spPr>
          <a:xfrm flipV="1">
            <a:off x="8098134" y="3581400"/>
            <a:ext cx="2385716" cy="36679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110C920-DA04-7B10-33A7-3FFEFD111A60}"/>
              </a:ext>
            </a:extLst>
          </p:cNvPr>
          <p:cNvSpPr/>
          <p:nvPr/>
        </p:nvSpPr>
        <p:spPr>
          <a:xfrm>
            <a:off x="7997713" y="4004483"/>
            <a:ext cx="45719" cy="45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CB789A-EC5E-DF06-BB49-4D880F7513DE}"/>
              </a:ext>
            </a:extLst>
          </p:cNvPr>
          <p:cNvSpPr/>
          <p:nvPr/>
        </p:nvSpPr>
        <p:spPr>
          <a:xfrm>
            <a:off x="8052369" y="3925340"/>
            <a:ext cx="45719" cy="45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59C373-4314-678E-812B-A372D2FD1E4E}"/>
              </a:ext>
            </a:extLst>
          </p:cNvPr>
          <p:cNvCxnSpPr>
            <a:cxnSpLocks/>
          </p:cNvCxnSpPr>
          <p:nvPr/>
        </p:nvCxnSpPr>
        <p:spPr>
          <a:xfrm flipV="1">
            <a:off x="11007835" y="3296362"/>
            <a:ext cx="0" cy="7319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50E6C9-5BE6-264A-949B-88ECFA1C7D63}"/>
              </a:ext>
            </a:extLst>
          </p:cNvPr>
          <p:cNvCxnSpPr>
            <a:cxnSpLocks/>
          </p:cNvCxnSpPr>
          <p:nvPr/>
        </p:nvCxnSpPr>
        <p:spPr>
          <a:xfrm flipV="1">
            <a:off x="10781316" y="3296138"/>
            <a:ext cx="226519" cy="19921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E3BE48-EC4D-E912-DF26-22C385F9F950}"/>
              </a:ext>
            </a:extLst>
          </p:cNvPr>
          <p:cNvCxnSpPr>
            <a:cxnSpLocks/>
          </p:cNvCxnSpPr>
          <p:nvPr/>
        </p:nvCxnSpPr>
        <p:spPr>
          <a:xfrm flipV="1">
            <a:off x="10483850" y="3492882"/>
            <a:ext cx="305330" cy="8851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4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23B12-E4A8-AE79-6D20-ED7718DA4EDA}"/>
              </a:ext>
            </a:extLst>
          </p:cNvPr>
          <p:cNvSpPr txBox="1"/>
          <p:nvPr/>
        </p:nvSpPr>
        <p:spPr>
          <a:xfrm>
            <a:off x="253414" y="1536174"/>
            <a:ext cx="46186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Gebusa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Age: 17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Departing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Bremen, Germany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28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1906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Arriving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York, NY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12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1906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Residence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Rychwald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C810A-9FA7-5F38-E1C0-4C7B2CC5BDCD}"/>
              </a:ext>
            </a:extLst>
          </p:cNvPr>
          <p:cNvSpPr txBox="1"/>
          <p:nvPr/>
        </p:nvSpPr>
        <p:spPr>
          <a:xfrm>
            <a:off x="5480384" y="418872"/>
            <a:ext cx="6124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S.S. Rhein (First Crossing)</a:t>
            </a:r>
            <a:endParaRPr lang="en-US" sz="2400" dirty="0"/>
          </a:p>
        </p:txBody>
      </p:sp>
      <p:pic>
        <p:nvPicPr>
          <p:cNvPr id="5" name="Picture 4" descr="A picture containing text, boat, water, outdoor&#10;&#10;Description automatically generated">
            <a:extLst>
              <a:ext uri="{FF2B5EF4-FFF2-40B4-BE49-F238E27FC236}">
                <a16:creationId xmlns:a16="http://schemas.microsoft.com/office/drawing/2014/main" id="{F43AC771-4A4B-FE74-209A-1610B75BD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25" y="1201762"/>
            <a:ext cx="4796589" cy="3009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7ADC2B-3D81-C9B7-49FD-760241D8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14" y="5066146"/>
            <a:ext cx="11687175" cy="8309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21D0E-679C-9771-D861-3310F1245697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Eva Cheberenchick</a:t>
            </a:r>
          </a:p>
        </p:txBody>
      </p:sp>
    </p:spTree>
    <p:extLst>
      <p:ext uri="{BB962C8B-B14F-4D97-AF65-F5344CB8AC3E}">
        <p14:creationId xmlns:p14="http://schemas.microsoft.com/office/powerpoint/2010/main" val="62630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23B12-E4A8-AE79-6D20-ED7718DA4EDA}"/>
              </a:ext>
            </a:extLst>
          </p:cNvPr>
          <p:cNvSpPr txBox="1"/>
          <p:nvPr/>
        </p:nvSpPr>
        <p:spPr>
          <a:xfrm>
            <a:off x="253414" y="1536174"/>
            <a:ext cx="46186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Gebusa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Age: 18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Departing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Bremen, Germany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16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1909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Arriving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York, NY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26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1909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Residence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Galicia, Rychwald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C810A-9FA7-5F38-E1C0-4C7B2CC5BDCD}"/>
              </a:ext>
            </a:extLst>
          </p:cNvPr>
          <p:cNvSpPr txBox="1"/>
          <p:nvPr/>
        </p:nvSpPr>
        <p:spPr>
          <a:xfrm>
            <a:off x="5480384" y="418872"/>
            <a:ext cx="6124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S.S. Prince Friedrich Wilhelm</a:t>
            </a: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(Second Crossing)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0F0D1-CB17-D681-B88E-441F815A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79" y="5210525"/>
            <a:ext cx="11351042" cy="826854"/>
          </a:xfrm>
          <a:prstGeom prst="rect">
            <a:avLst/>
          </a:prstGeom>
        </p:spPr>
      </p:pic>
      <p:pic>
        <p:nvPicPr>
          <p:cNvPr id="10" name="Picture 9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EA9D23C4-EF11-39BB-6F36-B909E456C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1" y="1440444"/>
            <a:ext cx="5093368" cy="32470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FCC7E4-689D-C470-7B5C-51252B258C19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Eva Cheberenchick</a:t>
            </a:r>
          </a:p>
        </p:txBody>
      </p:sp>
    </p:spTree>
    <p:extLst>
      <p:ext uri="{BB962C8B-B14F-4D97-AF65-F5344CB8AC3E}">
        <p14:creationId xmlns:p14="http://schemas.microsoft.com/office/powerpoint/2010/main" val="429209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C7E50-8C86-2723-DE7B-75E7AB81115C}"/>
              </a:ext>
            </a:extLst>
          </p:cNvPr>
          <p:cNvSpPr txBox="1"/>
          <p:nvPr/>
        </p:nvSpPr>
        <p:spPr>
          <a:xfrm>
            <a:off x="95250" y="1604828"/>
            <a:ext cx="121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 World Map courtesy of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eTourism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Summit </a:t>
            </a: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 Map of Poland courtesy of the CDC </a:t>
            </a: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 Map of Poland courtesy of istockphoto.com</a:t>
            </a: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5, 6, 8, and 9 ship photos courtesy of  http://www.norwayheritage.com/ 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1915 N.J. State Census, East Orange County, New Jersey, Essex enumeration district 4th, sheet 3, Eva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Gebusa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digital image ancestry.com (http://ancestry.com : accessed 10 April 2022); citing New Jersey State Archive Reference Number L-17, Film number 15.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U.S. census, Alleghany County, Pennsylvania, population schedule, Castle Shannon Borough, enumeration district (ED) 13, sheet 7 B, dwelling 139, John Cheberenchick; digital image familysearch.org (http://www.familysearch.org : accessed 25 June 2021); citing NARA microfilm publication T626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 U.S. census, Alleghany County, Pennsylvania, population schedule, Castle Shannon Borough, enumeration district (ED) 2-539, sheet 7 B, dwelling 139, John Cheberenchick; digital image, familysearch.org (http://www.familysearch.org : accessed 25 June 2021); citing NARA microfilm publication T627.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Alleghany County, Pennsylvania, death certificate no. 090819-62, John Cheberenchick; Pennsylvania Historic and Museum Commission, Harrisburg. Ancestry.com (https://www.ancestry.com : accessed 25 April 2022)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“Austrian Poland (Galicia) Austro-Hungarian Empire Genealogy” FamilySearch Wiki, 21 April 2022 (https://www.familysearch.org/en/wiki/Austrian_Poland_(Galicia),_Austro-Hungarian_Empire_Genealogy: accessed 25 April 2022)</a:t>
            </a: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Baltimore, Maryland, U.S Passenger Lists” database,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Ancestry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(http://www.ancestry.com : accessed 25 April 2022), entry for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Wanio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Czeberenczyk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age 18, arrived Baltimore, 1904, S.S. Cassel; citing NARA microfilm publication T844.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Galicia Historical Region Eastern Europe,” Encyclopedia Britannica, 20 July 1998 (https://www.britannica.com/place/Galicia-historical-region-Eastern-Europe: accessed 05 May 2022)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Kenneth Checque (San Antonio, Texas), phone interview with Josh Robishaw (Chantilly, Virginia) re: family history of John and Eva Cheberenchick, 27 March 2021; electronic notes held by Josh Robishaw, “KC2021.docx,” in client file “Checque.”</a:t>
            </a: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67911-4FE4-39C5-6462-E463D6C4A3E4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96461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C7E50-8C86-2723-DE7B-75E7AB81115C}"/>
              </a:ext>
            </a:extLst>
          </p:cNvPr>
          <p:cNvSpPr txBox="1"/>
          <p:nvPr/>
        </p:nvSpPr>
        <p:spPr>
          <a:xfrm>
            <a:off x="0" y="1642928"/>
            <a:ext cx="12192000" cy="4065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Jersey, U.S. Marriage Index, [vol. D-G], p 350, Eva Gebuza-Joh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Cheberenczyk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1912; image, New Jersey State Archives, Trenton, NJ,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Archives,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1910-1914,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https://www.ancestry.com : accessed 25 April 2022)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“New York, U.S Arriving Passenger and Crew Lists” database, Ancestry (http://www.ancestry.com : accessed 25 June 2021), entry for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Wanio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Czeberenczyk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age 36, arrived New York City, 1900, S.S. Kensington; citing NARA microfilm publication T715.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“New York, U.S Arriving Passenger and Crew Lists” database,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Ancestry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(http://www.ancestry.com : accessed 25 April 2022), entry for Eva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Gebusa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age 17, arrived New York City, 1906, S.S. Rhein; citing NARA microfilm publication T715.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“New York, U.S Arriving Passenger and Crew Lists” database,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Ancestry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(http://www.ancestry.com : accessed 25 April 2022), entry for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Gebusa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age 18, arrived New York City, 1909, S.S. Prince Friedrich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Willhelm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citing NARA microfilm publication T715.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National Archives at Philadelphia, Pennsylvania, Western District. U.S. Federal Naturalization Records 1795-1931. Records of District Courts of the United States. National Archives – Philadelphia, Pennsylvania.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Ancestry.com (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https://www.ancestry.com : accessed 25 April 2022)</a:t>
            </a: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National Archives at Philadelphia, Pennsylvania, Western District. U.S. Federal Naturalization Records 1795-1931 Petition Numbers 103226-103500. Records of District Courts of the United States. National Archives – Philadelphia, Pennsylvania. Ancestry.com (https://www.ancestry.com : accessed 25 April 2022)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</a:tabLs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8575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District Court, Pennsylvania, Western District. U.S. Federal Naturalization Records 1797-1931. Record Group 21: Records of District Courts of the United States. National Archives – Washington, D.C.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Ancestry.com (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https://www.ancestry.com : accessed 25 April 2022)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1F50B-F7F6-D151-7DBE-B2DEF453DA01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84239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5BE844-3EEC-02CA-BEE3-BC1D3E01B510}"/>
              </a:ext>
            </a:extLst>
          </p:cNvPr>
          <p:cNvSpPr/>
          <p:nvPr/>
        </p:nvSpPr>
        <p:spPr>
          <a:xfrm>
            <a:off x="1400175" y="758606"/>
            <a:ext cx="9391649" cy="50802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/>
              </a:solidFill>
              <a:latin typeface="Walbaum Display SemiBold" panose="02070703090703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F1539-30DE-3B4C-2262-C4C641C2F7E6}"/>
              </a:ext>
            </a:extLst>
          </p:cNvPr>
          <p:cNvSpPr txBox="1"/>
          <p:nvPr/>
        </p:nvSpPr>
        <p:spPr>
          <a:xfrm>
            <a:off x="2019299" y="1213009"/>
            <a:ext cx="81534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Research conducted and developed by </a:t>
            </a:r>
          </a:p>
          <a:p>
            <a:pPr algn="ctr"/>
            <a:r>
              <a:rPr lang="en-US" sz="40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Matrixa Research Group</a:t>
            </a:r>
          </a:p>
          <a:p>
            <a:pPr algn="ctr"/>
            <a:endParaRPr lang="en-US" sz="1800" dirty="0">
              <a:solidFill>
                <a:schemeClr val="bg2"/>
              </a:solidFill>
              <a:latin typeface="Walbaum Display SemiBold" panose="02070703090703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F04C6-F697-663C-C4F6-65EED01235E2}"/>
              </a:ext>
            </a:extLst>
          </p:cNvPr>
          <p:cNvSpPr txBox="1"/>
          <p:nvPr/>
        </p:nvSpPr>
        <p:spPr>
          <a:xfrm>
            <a:off x="2200274" y="5244881"/>
            <a:ext cx="815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© Matrixa Research Group 2022</a:t>
            </a:r>
          </a:p>
        </p:txBody>
      </p:sp>
    </p:spTree>
    <p:extLst>
      <p:ext uri="{BB962C8B-B14F-4D97-AF65-F5344CB8AC3E}">
        <p14:creationId xmlns:p14="http://schemas.microsoft.com/office/powerpoint/2010/main" val="38099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and - Traveler view | Travelers' Health | CDC">
            <a:extLst>
              <a:ext uri="{FF2B5EF4-FFF2-40B4-BE49-F238E27FC236}">
                <a16:creationId xmlns:a16="http://schemas.microsoft.com/office/drawing/2014/main" id="{99E5B876-F3DA-901B-C765-9D022EA8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8" y="2074143"/>
            <a:ext cx="5125453" cy="31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523B12-E4A8-AE79-6D20-ED7718DA4EDA}"/>
              </a:ext>
            </a:extLst>
          </p:cNvPr>
          <p:cNvSpPr txBox="1"/>
          <p:nvPr/>
        </p:nvSpPr>
        <p:spPr>
          <a:xfrm>
            <a:off x="5451810" y="382012"/>
            <a:ext cx="674019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was conducted on the European origins of John &amp; Eva Cheberenchick using primarily online genealogical databases and European history resources.   </a:t>
            </a:r>
          </a:p>
          <a:p>
            <a:endParaRPr lang="en-US" sz="2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objectives of this research were partially met.  Further research is required to definitively identify what area and city both John and Eva grew up in and emigrated from.</a:t>
            </a:r>
          </a:p>
          <a:p>
            <a:endParaRPr lang="en-US" sz="2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were identified across all source documents that reflected locations that would have been part of the Austrian-Hungarian Empire at the turn of the 20</a:t>
            </a:r>
            <a:r>
              <a:rPr lang="en-US" sz="2200" b="1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century.</a:t>
            </a:r>
          </a:p>
          <a:p>
            <a:endParaRPr lang="en-US" sz="2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these locations are located in the Southern Area of present-day Poland.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F2984A-A02C-9DF8-0ECD-535C8FF3E4F7}"/>
              </a:ext>
            </a:extLst>
          </p:cNvPr>
          <p:cNvSpPr/>
          <p:nvPr/>
        </p:nvSpPr>
        <p:spPr>
          <a:xfrm>
            <a:off x="163177" y="180474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Research Notes</a:t>
            </a:r>
          </a:p>
        </p:txBody>
      </p:sp>
    </p:spTree>
    <p:extLst>
      <p:ext uri="{BB962C8B-B14F-4D97-AF65-F5344CB8AC3E}">
        <p14:creationId xmlns:p14="http://schemas.microsoft.com/office/powerpoint/2010/main" val="9236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F9D506-660F-F24D-EA5C-E8798B43B84F}"/>
              </a:ext>
            </a:extLst>
          </p:cNvPr>
          <p:cNvCxnSpPr>
            <a:cxnSpLocks/>
          </p:cNvCxnSpPr>
          <p:nvPr/>
        </p:nvCxnSpPr>
        <p:spPr>
          <a:xfrm flipH="1">
            <a:off x="6095999" y="5048429"/>
            <a:ext cx="2" cy="818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31FDF14-38D6-E7FE-91B7-D735DDEB9BFA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John &amp; Eva Cheberenchick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C810A-9FA7-5F38-E1C0-4C7B2CC5BDCD}"/>
              </a:ext>
            </a:extLst>
          </p:cNvPr>
          <p:cNvSpPr txBox="1"/>
          <p:nvPr/>
        </p:nvSpPr>
        <p:spPr>
          <a:xfrm>
            <a:off x="5480384" y="418872"/>
            <a:ext cx="6124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58822-A91E-7B41-574B-97A1921ADB0C}"/>
              </a:ext>
            </a:extLst>
          </p:cNvPr>
          <p:cNvSpPr txBox="1"/>
          <p:nvPr/>
        </p:nvSpPr>
        <p:spPr>
          <a:xfrm>
            <a:off x="8490902" y="2705793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1912 New Jersey State Marriage Index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B2DFE5A-CCA7-AEEA-8228-346C86591959}"/>
              </a:ext>
            </a:extLst>
          </p:cNvPr>
          <p:cNvSpPr/>
          <p:nvPr/>
        </p:nvSpPr>
        <p:spPr>
          <a:xfrm>
            <a:off x="4158302" y="1943069"/>
            <a:ext cx="1773266" cy="7443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John 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Cheberenchick</a:t>
            </a:r>
          </a:p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Grandfather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B735CB-B51C-BD78-DFAF-93A7E4D36865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 flipV="1">
            <a:off x="5931568" y="2312401"/>
            <a:ext cx="328866" cy="2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A05CA5-C51C-37CE-64C7-F4477C8BC6BC}"/>
              </a:ext>
            </a:extLst>
          </p:cNvPr>
          <p:cNvCxnSpPr>
            <a:cxnSpLocks/>
          </p:cNvCxnSpPr>
          <p:nvPr/>
        </p:nvCxnSpPr>
        <p:spPr>
          <a:xfrm flipH="1">
            <a:off x="6095999" y="2311374"/>
            <a:ext cx="1" cy="2107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22480A-B940-670A-9DF5-D2D708A7AD64}"/>
              </a:ext>
            </a:extLst>
          </p:cNvPr>
          <p:cNvSpPr/>
          <p:nvPr/>
        </p:nvSpPr>
        <p:spPr>
          <a:xfrm>
            <a:off x="5209367" y="5469043"/>
            <a:ext cx="1773266" cy="7953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#####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#####</a:t>
            </a:r>
          </a:p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Son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C814CD-DFAA-8E38-D3AB-1675A7B7419D}"/>
              </a:ext>
            </a:extLst>
          </p:cNvPr>
          <p:cNvSpPr txBox="1"/>
          <p:nvPr/>
        </p:nvSpPr>
        <p:spPr>
          <a:xfrm>
            <a:off x="8490901" y="3048828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1922 Naturalization Documents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C13A26-D46B-FFB6-7BBD-79342A27672C}"/>
              </a:ext>
            </a:extLst>
          </p:cNvPr>
          <p:cNvSpPr txBox="1"/>
          <p:nvPr/>
        </p:nvSpPr>
        <p:spPr>
          <a:xfrm>
            <a:off x="8490900" y="3391863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1930 Federal Census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50BD08-2AD7-FCC7-73F0-FBABCC55C52F}"/>
              </a:ext>
            </a:extLst>
          </p:cNvPr>
          <p:cNvSpPr txBox="1"/>
          <p:nvPr/>
        </p:nvSpPr>
        <p:spPr>
          <a:xfrm>
            <a:off x="8490899" y="3784267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1933 Naturalization Documents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BF443B-17B5-4000-F835-EE64D5720EB1}"/>
              </a:ext>
            </a:extLst>
          </p:cNvPr>
          <p:cNvSpPr txBox="1"/>
          <p:nvPr/>
        </p:nvSpPr>
        <p:spPr>
          <a:xfrm>
            <a:off x="8490898" y="4150959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1936 Federal Naturalization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D16ACA-1B8A-B960-C8A6-88D33034F71C}"/>
              </a:ext>
            </a:extLst>
          </p:cNvPr>
          <p:cNvSpPr txBox="1"/>
          <p:nvPr/>
        </p:nvSpPr>
        <p:spPr>
          <a:xfrm>
            <a:off x="8490898" y="4517651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1940 Federal Census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B0E93E6-8A81-587E-C0ED-99FFAAA47EED}"/>
              </a:ext>
            </a:extLst>
          </p:cNvPr>
          <p:cNvSpPr/>
          <p:nvPr/>
        </p:nvSpPr>
        <p:spPr>
          <a:xfrm>
            <a:off x="7869265" y="2787488"/>
            <a:ext cx="589545" cy="19657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B038E35-7FFA-AA58-6A89-427F6581201F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2325449"/>
            <a:ext cx="1773266" cy="1444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CB7B05C-2B25-E222-C275-7C82E7BD92B3}"/>
              </a:ext>
            </a:extLst>
          </p:cNvPr>
          <p:cNvSpPr/>
          <p:nvPr/>
        </p:nvSpPr>
        <p:spPr>
          <a:xfrm>
            <a:off x="6260434" y="1943069"/>
            <a:ext cx="1773266" cy="738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Eva 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Cheberenchick</a:t>
            </a:r>
          </a:p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Grandmother</a:t>
            </a: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DC81E6CC-FEE5-7B26-6FC0-A4FF4346EC62}"/>
              </a:ext>
            </a:extLst>
          </p:cNvPr>
          <p:cNvSpPr/>
          <p:nvPr/>
        </p:nvSpPr>
        <p:spPr>
          <a:xfrm rot="10800000">
            <a:off x="3600844" y="2807739"/>
            <a:ext cx="589545" cy="9598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EB71C1-E6AF-B79B-6616-03820DB0FE8C}"/>
              </a:ext>
            </a:extLst>
          </p:cNvPr>
          <p:cNvSpPr txBox="1"/>
          <p:nvPr/>
        </p:nvSpPr>
        <p:spPr>
          <a:xfrm>
            <a:off x="918568" y="2789336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1933 Naturalization Documents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72CA0B-9136-FCA3-12C4-B7FBCDEDE3B0}"/>
              </a:ext>
            </a:extLst>
          </p:cNvPr>
          <p:cNvSpPr txBox="1"/>
          <p:nvPr/>
        </p:nvSpPr>
        <p:spPr>
          <a:xfrm>
            <a:off x="918568" y="3115889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1936 Naturalization Documents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BF231D-FF16-97E3-AD63-7F0C9F4C1109}"/>
              </a:ext>
            </a:extLst>
          </p:cNvPr>
          <p:cNvSpPr txBox="1"/>
          <p:nvPr/>
        </p:nvSpPr>
        <p:spPr>
          <a:xfrm>
            <a:off x="918568" y="3459180"/>
            <a:ext cx="3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1940 Federal Census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C059EB0-99C2-CB96-C0B1-BC61EFD05980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4171339" y="3286861"/>
            <a:ext cx="1924660" cy="110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6692B8-3295-D418-DF47-33071C47967C}"/>
              </a:ext>
            </a:extLst>
          </p:cNvPr>
          <p:cNvSpPr/>
          <p:nvPr/>
        </p:nvSpPr>
        <p:spPr>
          <a:xfrm>
            <a:off x="5209366" y="4394817"/>
            <a:ext cx="1773266" cy="7953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Bertha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#####</a:t>
            </a:r>
          </a:p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Mother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E069794-EEE6-A8FD-2D57-F8496C1D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293891"/>
            <a:ext cx="5595300" cy="381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649A3E5-EAD5-6497-E9F6-A0582772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34" y="5281800"/>
            <a:ext cx="4353565" cy="6286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F52D22F-743F-7887-AF8A-9B50E8BB4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27" y="4304530"/>
            <a:ext cx="38290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3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09AF86-88C3-E0C6-5974-26259D4FC2B3}"/>
              </a:ext>
            </a:extLst>
          </p:cNvPr>
          <p:cNvCxnSpPr>
            <a:cxnSpLocks/>
          </p:cNvCxnSpPr>
          <p:nvPr/>
        </p:nvCxnSpPr>
        <p:spPr>
          <a:xfrm flipV="1">
            <a:off x="3289287" y="3356811"/>
            <a:ext cx="0" cy="4444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31FDF14-38D6-E7FE-91B7-D735DDEB9BFA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John &amp; Eva Cheberenchick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C810A-9FA7-5F38-E1C0-4C7B2CC5BDCD}"/>
              </a:ext>
            </a:extLst>
          </p:cNvPr>
          <p:cNvSpPr txBox="1"/>
          <p:nvPr/>
        </p:nvSpPr>
        <p:spPr>
          <a:xfrm>
            <a:off x="5480384" y="418872"/>
            <a:ext cx="6124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934F3-EB74-A373-776A-9FE8289EE09D}"/>
              </a:ext>
            </a:extLst>
          </p:cNvPr>
          <p:cNvSpPr/>
          <p:nvPr/>
        </p:nvSpPr>
        <p:spPr>
          <a:xfrm>
            <a:off x="2967776" y="3741823"/>
            <a:ext cx="6272462" cy="167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A8056-9875-DA14-ABF6-DCBED1457F49}"/>
              </a:ext>
            </a:extLst>
          </p:cNvPr>
          <p:cNvSpPr txBox="1"/>
          <p:nvPr/>
        </p:nvSpPr>
        <p:spPr>
          <a:xfrm>
            <a:off x="2021294" y="3597441"/>
            <a:ext cx="866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F45DDA-C073-0871-6BA7-50A606C5A20C}"/>
              </a:ext>
            </a:extLst>
          </p:cNvPr>
          <p:cNvSpPr txBox="1"/>
          <p:nvPr/>
        </p:nvSpPr>
        <p:spPr>
          <a:xfrm>
            <a:off x="9333213" y="3567540"/>
            <a:ext cx="866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044DE-C707-37FF-FC89-0580884E4F84}"/>
              </a:ext>
            </a:extLst>
          </p:cNvPr>
          <p:cNvSpPr/>
          <p:nvPr/>
        </p:nvSpPr>
        <p:spPr>
          <a:xfrm>
            <a:off x="3212418" y="3756083"/>
            <a:ext cx="132347" cy="144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58822-A91E-7B41-574B-97A1921ADB0C}"/>
              </a:ext>
            </a:extLst>
          </p:cNvPr>
          <p:cNvSpPr txBox="1"/>
          <p:nvPr/>
        </p:nvSpPr>
        <p:spPr>
          <a:xfrm>
            <a:off x="2381025" y="2657149"/>
            <a:ext cx="18165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1885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 Cheberenchick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born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C92975-DC29-A619-DB73-9F6BBB4FEAA8}"/>
              </a:ext>
            </a:extLst>
          </p:cNvPr>
          <p:cNvCxnSpPr>
            <a:cxnSpLocks/>
          </p:cNvCxnSpPr>
          <p:nvPr/>
        </p:nvCxnSpPr>
        <p:spPr>
          <a:xfrm flipV="1">
            <a:off x="4166254" y="3885512"/>
            <a:ext cx="0" cy="444480"/>
          </a:xfrm>
          <a:prstGeom prst="line">
            <a:avLst/>
          </a:prstGeom>
          <a:ln>
            <a:solidFill>
              <a:srgbClr val="FF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23C78F3-A86A-56B9-868E-B91C400B9141}"/>
              </a:ext>
            </a:extLst>
          </p:cNvPr>
          <p:cNvSpPr/>
          <p:nvPr/>
        </p:nvSpPr>
        <p:spPr>
          <a:xfrm>
            <a:off x="4100081" y="3756082"/>
            <a:ext cx="132347" cy="14437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DD507C-6DBE-629A-19CD-9D0BE796B7B4}"/>
              </a:ext>
            </a:extLst>
          </p:cNvPr>
          <p:cNvSpPr txBox="1"/>
          <p:nvPr/>
        </p:nvSpPr>
        <p:spPr>
          <a:xfrm>
            <a:off x="3301202" y="4338063"/>
            <a:ext cx="1737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1889-1892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Eva Cheberenchick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born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4368BE-3E8D-64B1-15BF-1473E90E0452}"/>
              </a:ext>
            </a:extLst>
          </p:cNvPr>
          <p:cNvCxnSpPr>
            <a:cxnSpLocks/>
          </p:cNvCxnSpPr>
          <p:nvPr/>
        </p:nvCxnSpPr>
        <p:spPr>
          <a:xfrm flipV="1">
            <a:off x="5316640" y="3353893"/>
            <a:ext cx="0" cy="4444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87E8E65-ABA6-5C3E-47B8-9C303FDB5CDB}"/>
              </a:ext>
            </a:extLst>
          </p:cNvPr>
          <p:cNvSpPr/>
          <p:nvPr/>
        </p:nvSpPr>
        <p:spPr>
          <a:xfrm>
            <a:off x="5239771" y="3753165"/>
            <a:ext cx="132347" cy="144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033059-66A3-3851-FAAC-968797BBA27C}"/>
              </a:ext>
            </a:extLst>
          </p:cNvPr>
          <p:cNvSpPr txBox="1"/>
          <p:nvPr/>
        </p:nvSpPr>
        <p:spPr>
          <a:xfrm>
            <a:off x="4443292" y="2655593"/>
            <a:ext cx="1757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1900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John’s 1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Voyage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United States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AC83E-1677-0178-5B84-270AEC0B0462}"/>
              </a:ext>
            </a:extLst>
          </p:cNvPr>
          <p:cNvSpPr txBox="1"/>
          <p:nvPr/>
        </p:nvSpPr>
        <p:spPr>
          <a:xfrm>
            <a:off x="5089698" y="4329992"/>
            <a:ext cx="1757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1904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John’s 2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voyage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United States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A43E36-9965-C38B-AD78-AB7F1A488E18}"/>
              </a:ext>
            </a:extLst>
          </p:cNvPr>
          <p:cNvSpPr txBox="1"/>
          <p:nvPr/>
        </p:nvSpPr>
        <p:spPr>
          <a:xfrm>
            <a:off x="6502752" y="2667282"/>
            <a:ext cx="1757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1906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Eva’s 1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Voyage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United States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6AFDA-FFDB-E3CD-45DA-35B06C96710A}"/>
              </a:ext>
            </a:extLst>
          </p:cNvPr>
          <p:cNvSpPr txBox="1"/>
          <p:nvPr/>
        </p:nvSpPr>
        <p:spPr>
          <a:xfrm>
            <a:off x="7121077" y="4338063"/>
            <a:ext cx="1757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1909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Eva’s 2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Voyage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United States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69C7FD-8FF6-13A0-475B-A601891E3DAE}"/>
              </a:ext>
            </a:extLst>
          </p:cNvPr>
          <p:cNvSpPr txBox="1"/>
          <p:nvPr/>
        </p:nvSpPr>
        <p:spPr>
          <a:xfrm>
            <a:off x="8393670" y="2667282"/>
            <a:ext cx="11015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1912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 &amp; Eva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Marry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CDB0F1-9A2C-B54C-2137-5E0E81B7F8D4}"/>
              </a:ext>
            </a:extLst>
          </p:cNvPr>
          <p:cNvCxnSpPr>
            <a:cxnSpLocks/>
          </p:cNvCxnSpPr>
          <p:nvPr/>
        </p:nvCxnSpPr>
        <p:spPr>
          <a:xfrm>
            <a:off x="5976368" y="3819742"/>
            <a:ext cx="0" cy="55441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27AF1BB-815E-6159-241D-7A6344F65DB2}"/>
              </a:ext>
            </a:extLst>
          </p:cNvPr>
          <p:cNvSpPr/>
          <p:nvPr/>
        </p:nvSpPr>
        <p:spPr>
          <a:xfrm>
            <a:off x="5911531" y="3750470"/>
            <a:ext cx="132347" cy="144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3B0C87A-11A5-917F-E177-CDF21331ACE4}"/>
              </a:ext>
            </a:extLst>
          </p:cNvPr>
          <p:cNvCxnSpPr>
            <a:cxnSpLocks/>
          </p:cNvCxnSpPr>
          <p:nvPr/>
        </p:nvCxnSpPr>
        <p:spPr>
          <a:xfrm flipV="1">
            <a:off x="7381358" y="3353893"/>
            <a:ext cx="0" cy="4444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025E3A8-8D10-585D-55C3-859DA40F9948}"/>
              </a:ext>
            </a:extLst>
          </p:cNvPr>
          <p:cNvSpPr/>
          <p:nvPr/>
        </p:nvSpPr>
        <p:spPr>
          <a:xfrm>
            <a:off x="7299202" y="3750470"/>
            <a:ext cx="132347" cy="144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AA50E40-90EA-85CF-E7D8-1145BD9059A6}"/>
              </a:ext>
            </a:extLst>
          </p:cNvPr>
          <p:cNvCxnSpPr>
            <a:cxnSpLocks/>
          </p:cNvCxnSpPr>
          <p:nvPr/>
        </p:nvCxnSpPr>
        <p:spPr>
          <a:xfrm flipV="1">
            <a:off x="7999683" y="3876403"/>
            <a:ext cx="0" cy="444480"/>
          </a:xfrm>
          <a:prstGeom prst="line">
            <a:avLst/>
          </a:prstGeom>
          <a:ln>
            <a:solidFill>
              <a:srgbClr val="FF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C2A7A19-BBDA-B5D7-5A63-E25D31CFB88B}"/>
              </a:ext>
            </a:extLst>
          </p:cNvPr>
          <p:cNvSpPr/>
          <p:nvPr/>
        </p:nvSpPr>
        <p:spPr>
          <a:xfrm>
            <a:off x="7945542" y="3759005"/>
            <a:ext cx="132347" cy="144379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7500F6-0C5A-D8A5-B189-B7D91E9BDFD1}"/>
              </a:ext>
            </a:extLst>
          </p:cNvPr>
          <p:cNvCxnSpPr>
            <a:cxnSpLocks/>
          </p:cNvCxnSpPr>
          <p:nvPr/>
        </p:nvCxnSpPr>
        <p:spPr>
          <a:xfrm flipV="1">
            <a:off x="8948413" y="3364656"/>
            <a:ext cx="0" cy="44448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E0F9FD2-F59D-6EFD-64E1-58E13BABD64D}"/>
              </a:ext>
            </a:extLst>
          </p:cNvPr>
          <p:cNvSpPr/>
          <p:nvPr/>
        </p:nvSpPr>
        <p:spPr>
          <a:xfrm>
            <a:off x="8878289" y="3749201"/>
            <a:ext cx="132347" cy="1443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,638 Poland Map Stock Photos, Pictures &amp; Royalty-Free Images - iStock">
            <a:extLst>
              <a:ext uri="{FF2B5EF4-FFF2-40B4-BE49-F238E27FC236}">
                <a16:creationId xmlns:a16="http://schemas.microsoft.com/office/drawing/2014/main" id="{6E60D3B2-21B9-95AA-E801-B0770A3E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9" b="92857" l="9804" r="89706">
                        <a14:foregroundMark x1="39706" y1="8776" x2="39706" y2="8776"/>
                        <a14:foregroundMark x1="39706" y1="6939" x2="39706" y2="6939"/>
                        <a14:foregroundMark x1="56536" y1="91429" x2="56536" y2="91429"/>
                        <a14:foregroundMark x1="77124" y1="92857" x2="77124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76" y="1324406"/>
            <a:ext cx="6848474" cy="54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6BB6CE-34B2-2736-5E84-8947C9A5B718}"/>
              </a:ext>
            </a:extLst>
          </p:cNvPr>
          <p:cNvSpPr/>
          <p:nvPr/>
        </p:nvSpPr>
        <p:spPr>
          <a:xfrm>
            <a:off x="3995454" y="3762783"/>
            <a:ext cx="166971" cy="1746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0556B-83D9-692F-8252-6D7A57512F63}"/>
              </a:ext>
            </a:extLst>
          </p:cNvPr>
          <p:cNvSpPr txBox="1"/>
          <p:nvPr/>
        </p:nvSpPr>
        <p:spPr>
          <a:xfrm>
            <a:off x="3109913" y="3598875"/>
            <a:ext cx="972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WARSAW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3A514-CD05-4FAC-AD80-0885B3BDE9D9}"/>
              </a:ext>
            </a:extLst>
          </p:cNvPr>
          <p:cNvSpPr txBox="1"/>
          <p:nvPr/>
        </p:nvSpPr>
        <p:spPr>
          <a:xfrm>
            <a:off x="2665317" y="5568952"/>
            <a:ext cx="937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KRAKOW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B59FD-0EC2-59FA-9916-652F439FFC95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3154061" y="1567245"/>
            <a:ext cx="4238007" cy="43881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1ADF-3506-2EDD-EEE4-E336823C6F83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004963" y="4887767"/>
            <a:ext cx="3410097" cy="11177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E5003-E6BE-57E3-7366-251ABF72D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068" y="232014"/>
            <a:ext cx="3813171" cy="267046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DC1008-CAF2-BE49-91C0-D7A32ED9D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060" y="3552536"/>
            <a:ext cx="3813171" cy="267046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706494-E51A-DC06-662C-D3246A011A81}"/>
              </a:ext>
            </a:extLst>
          </p:cNvPr>
          <p:cNvSpPr txBox="1"/>
          <p:nvPr/>
        </p:nvSpPr>
        <p:spPr>
          <a:xfrm>
            <a:off x="7137611" y="2867625"/>
            <a:ext cx="432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Rychwald, Silesian Voivodeship (86km Southwest of Krakow)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CE7949-B0A9-80B3-2ED4-511DAC28B266}"/>
              </a:ext>
            </a:extLst>
          </p:cNvPr>
          <p:cNvSpPr txBox="1"/>
          <p:nvPr/>
        </p:nvSpPr>
        <p:spPr>
          <a:xfrm>
            <a:off x="7235670" y="6216491"/>
            <a:ext cx="41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Rychwald, Lesser Poland (93km East of Krakow)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BC6293-1D0D-7918-9AF5-ACBC40ECC23B}"/>
              </a:ext>
            </a:extLst>
          </p:cNvPr>
          <p:cNvSpPr/>
          <p:nvPr/>
        </p:nvSpPr>
        <p:spPr>
          <a:xfrm>
            <a:off x="3519204" y="5753508"/>
            <a:ext cx="166971" cy="1746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1261E2-A9E5-29F8-A236-30937741AD5A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Galicia, Rychwald, Poland</a:t>
            </a:r>
          </a:p>
        </p:txBody>
      </p:sp>
    </p:spTree>
    <p:extLst>
      <p:ext uri="{BB962C8B-B14F-4D97-AF65-F5344CB8AC3E}">
        <p14:creationId xmlns:p14="http://schemas.microsoft.com/office/powerpoint/2010/main" val="167392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23B12-E4A8-AE79-6D20-ED7718DA4EDA}"/>
              </a:ext>
            </a:extLst>
          </p:cNvPr>
          <p:cNvSpPr txBox="1"/>
          <p:nvPr/>
        </p:nvSpPr>
        <p:spPr>
          <a:xfrm>
            <a:off x="350921" y="1732548"/>
            <a:ext cx="74816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Born: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June 7th 1885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Birth: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Rychwald, Poland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Married:	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February 3rd 1912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Entry: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April 7th 1900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New York City	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May 19th 1904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Baltimore, MD	</a:t>
            </a:r>
          </a:p>
          <a:p>
            <a:pPr algn="ctr"/>
            <a:endParaRPr lang="en-US" sz="1600" b="1" dirty="0">
              <a:solidFill>
                <a:schemeClr val="bg1">
                  <a:lumMod val="9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C810A-9FA7-5F38-E1C0-4C7B2CC5BDCD}"/>
              </a:ext>
            </a:extLst>
          </p:cNvPr>
          <p:cNvSpPr txBox="1"/>
          <p:nvPr/>
        </p:nvSpPr>
        <p:spPr>
          <a:xfrm>
            <a:off x="5336005" y="418872"/>
            <a:ext cx="6124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Record Data</a:t>
            </a:r>
            <a:endParaRPr lang="en-US" sz="2400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7F4A28B-0FBE-8E7D-3101-7B8466534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41" y="1207623"/>
            <a:ext cx="4183138" cy="52315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41847F-F458-C3B6-0FD2-95F24FB99A27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John Cheberenchick</a:t>
            </a:r>
          </a:p>
        </p:txBody>
      </p:sp>
    </p:spTree>
    <p:extLst>
      <p:ext uri="{BB962C8B-B14F-4D97-AF65-F5344CB8AC3E}">
        <p14:creationId xmlns:p14="http://schemas.microsoft.com/office/powerpoint/2010/main" val="172058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23B12-E4A8-AE79-6D20-ED7718DA4EDA}"/>
              </a:ext>
            </a:extLst>
          </p:cNvPr>
          <p:cNvSpPr txBox="1"/>
          <p:nvPr/>
        </p:nvSpPr>
        <p:spPr>
          <a:xfrm>
            <a:off x="253414" y="1536174"/>
            <a:ext cx="4618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Wanio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Czeberenczyk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Age: 36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Departing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Antwerp, Belgium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Arriving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York, NY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7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1900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Place of Birth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Rychwald, Poland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C810A-9FA7-5F38-E1C0-4C7B2CC5BDCD}"/>
              </a:ext>
            </a:extLst>
          </p:cNvPr>
          <p:cNvSpPr txBox="1"/>
          <p:nvPr/>
        </p:nvSpPr>
        <p:spPr>
          <a:xfrm>
            <a:off x="5480384" y="418872"/>
            <a:ext cx="6124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S.S. Kensington (First Crossing)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1BC1C-ED5E-937E-7BA7-7D921397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6" y="5068801"/>
            <a:ext cx="11020425" cy="795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E8DE14-573A-A775-FDF2-7FA1A5827504}"/>
              </a:ext>
            </a:extLst>
          </p:cNvPr>
          <p:cNvSpPr txBox="1"/>
          <p:nvPr/>
        </p:nvSpPr>
        <p:spPr>
          <a:xfrm>
            <a:off x="0" y="60236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first reference of 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Wanio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Czeberenczyck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any western bound passenger lists,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Wanio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noted as John’s name on his naturalization paperwork.  While this could be our subject, age data does not match. Destination data does correlate with Eva’s eventual residence.</a:t>
            </a:r>
          </a:p>
        </p:txBody>
      </p:sp>
      <p:pic>
        <p:nvPicPr>
          <p:cNvPr id="13" name="Picture 12" descr="A large ship in the water&#10;&#10;Description automatically generated with low confidence">
            <a:extLst>
              <a:ext uri="{FF2B5EF4-FFF2-40B4-BE49-F238E27FC236}">
                <a16:creationId xmlns:a16="http://schemas.microsoft.com/office/drawing/2014/main" id="{6B780593-8998-A99A-2A7E-5BC0E9D99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39253"/>
            <a:ext cx="4796590" cy="30098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7667F6-60D5-A281-F13B-D89F1E17686C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John Cheberenchick</a:t>
            </a:r>
          </a:p>
        </p:txBody>
      </p:sp>
    </p:spTree>
    <p:extLst>
      <p:ext uri="{BB962C8B-B14F-4D97-AF65-F5344CB8AC3E}">
        <p14:creationId xmlns:p14="http://schemas.microsoft.com/office/powerpoint/2010/main" val="93224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23B12-E4A8-AE79-6D20-ED7718DA4EDA}"/>
              </a:ext>
            </a:extLst>
          </p:cNvPr>
          <p:cNvSpPr txBox="1"/>
          <p:nvPr/>
        </p:nvSpPr>
        <p:spPr>
          <a:xfrm>
            <a:off x="253414" y="1536174"/>
            <a:ext cx="46186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Wanio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Czeberenczyk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Age: 18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Departing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Bremen, Germany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19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1904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Arriving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York, NY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</a:t>
            </a:r>
            <a:r>
              <a:rPr lang="en-US" sz="16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1904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Place of Birth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Rychwald, Poland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C810A-9FA7-5F38-E1C0-4C7B2CC5BDCD}"/>
              </a:ext>
            </a:extLst>
          </p:cNvPr>
          <p:cNvSpPr txBox="1"/>
          <p:nvPr/>
        </p:nvSpPr>
        <p:spPr>
          <a:xfrm>
            <a:off x="5480384" y="418872"/>
            <a:ext cx="6124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S.S. Cassel (Second Crossing)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E124E-4203-6DB8-0CB8-A5E96FF4F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3" y="5209387"/>
            <a:ext cx="11241506" cy="857915"/>
          </a:xfrm>
          <a:prstGeom prst="rect">
            <a:avLst/>
          </a:prstGeom>
        </p:spPr>
      </p:pic>
      <p:pic>
        <p:nvPicPr>
          <p:cNvPr id="8" name="Picture 7" descr="A ship in the water&#10;&#10;Description automatically generated with low confidence">
            <a:extLst>
              <a:ext uri="{FF2B5EF4-FFF2-40B4-BE49-F238E27FC236}">
                <a16:creationId xmlns:a16="http://schemas.microsoft.com/office/drawing/2014/main" id="{46C4607C-58D8-8B3A-853E-CA66B025D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31" y="1339604"/>
            <a:ext cx="5125453" cy="3267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3E3C7A-79F6-08A2-95D7-9E23BC7EDDC2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John Cheberenchick</a:t>
            </a:r>
          </a:p>
        </p:txBody>
      </p:sp>
    </p:spTree>
    <p:extLst>
      <p:ext uri="{BB962C8B-B14F-4D97-AF65-F5344CB8AC3E}">
        <p14:creationId xmlns:p14="http://schemas.microsoft.com/office/powerpoint/2010/main" val="402696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23B12-E4A8-AE79-6D20-ED7718DA4EDA}"/>
              </a:ext>
            </a:extLst>
          </p:cNvPr>
          <p:cNvSpPr txBox="1"/>
          <p:nvPr/>
        </p:nvSpPr>
        <p:spPr>
          <a:xfrm>
            <a:off x="256673" y="1552316"/>
            <a:ext cx="79629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Born: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1889-1892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Birth: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Rychwald, Galicia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Married:	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February 3rd 1912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Entry: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May 12</a:t>
            </a:r>
            <a:r>
              <a:rPr lang="en-US" sz="32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1906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New York City	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November 26th 1909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New York City	</a:t>
            </a:r>
          </a:p>
          <a:p>
            <a:pPr algn="ctr"/>
            <a:endParaRPr lang="en-US" sz="1600" b="1" dirty="0">
              <a:solidFill>
                <a:schemeClr val="bg1">
                  <a:lumMod val="9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F7CC5-B708-E946-E8C4-94E9E36FF12C}"/>
              </a:ext>
            </a:extLst>
          </p:cNvPr>
          <p:cNvSpPr txBox="1"/>
          <p:nvPr/>
        </p:nvSpPr>
        <p:spPr>
          <a:xfrm>
            <a:off x="5336005" y="418872"/>
            <a:ext cx="6124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Record Data</a:t>
            </a:r>
            <a:endParaRPr lang="en-US" sz="2400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D6E041C-FD92-8EF5-ADF8-3199FFA4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77" y="1552316"/>
            <a:ext cx="3971850" cy="46200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F7B007-39A1-E6C3-BB64-0DB4AC891440}"/>
              </a:ext>
            </a:extLst>
          </p:cNvPr>
          <p:cNvSpPr/>
          <p:nvPr/>
        </p:nvSpPr>
        <p:spPr>
          <a:xfrm>
            <a:off x="180491" y="217682"/>
            <a:ext cx="5125453" cy="129941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Walbaum Display SemiBold" panose="02070703090703020303" pitchFamily="18" charset="0"/>
              </a:rPr>
              <a:t>Eva Cheberenchick</a:t>
            </a:r>
          </a:p>
        </p:txBody>
      </p:sp>
    </p:spTree>
    <p:extLst>
      <p:ext uri="{BB962C8B-B14F-4D97-AF65-F5344CB8AC3E}">
        <p14:creationId xmlns:p14="http://schemas.microsoft.com/office/powerpoint/2010/main" val="32794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1414</Words>
  <Application>Microsoft Office PowerPoint</Application>
  <PresentationFormat>Widescreen</PresentationFormat>
  <Paragraphs>187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Aldhabi</vt:lpstr>
      <vt:lpstr>Arial</vt:lpstr>
      <vt:lpstr>Calibri</vt:lpstr>
      <vt:lpstr>Calibri Light</vt:lpstr>
      <vt:lpstr>Walbaum Display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Robishaw</dc:creator>
  <cp:lastModifiedBy>Josh Robishaw</cp:lastModifiedBy>
  <cp:revision>15</cp:revision>
  <cp:lastPrinted>2022-06-26T20:16:29Z</cp:lastPrinted>
  <dcterms:created xsi:type="dcterms:W3CDTF">2022-06-26T19:55:23Z</dcterms:created>
  <dcterms:modified xsi:type="dcterms:W3CDTF">2023-07-16T14:41:01Z</dcterms:modified>
</cp:coreProperties>
</file>